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73" r:id="rId6"/>
    <p:sldId id="272" r:id="rId7"/>
    <p:sldId id="270" r:id="rId8"/>
    <p:sldId id="274" r:id="rId9"/>
    <p:sldId id="266" r:id="rId10"/>
    <p:sldId id="267" r:id="rId11"/>
    <p:sldId id="268" r:id="rId12"/>
    <p:sldId id="259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10" d="100"/>
          <a:sy n="10" d="100"/>
        </p:scale>
        <p:origin x="30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79DF0F-9A61-4ACF-BA57-F4AC9B137A2C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24830D-AEBF-4840-BB0C-D508CCE18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c\Videos\Coaching%202014\Opti%20Practice%202015%20Alex%20Schock.avi" TargetMode="External"/><Relationship Id="rId2" Type="http://schemas.openxmlformats.org/officeDocument/2006/relationships/hyperlink" Target="file:///C:\Users\Mic\Videos\Coaching%202014\Opti%20Practice%202015%20Alex%20Schock%20-%20Shortcut.ln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7818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Located at: Sandusky Sailing Club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Directors: Suzanne Hartley &amp; MacKenzie Kaufman</a:t>
            </a:r>
            <a:endParaRPr lang="en-US" sz="2000" dirty="0"/>
          </a:p>
        </p:txBody>
      </p:sp>
      <p:pic>
        <p:nvPicPr>
          <p:cNvPr id="4" name="Picture 3" descr="SJS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914399"/>
            <a:ext cx="3810000" cy="36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SJSI\I-LYA Overall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14" y="914400"/>
            <a:ext cx="8735643" cy="49548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4343400"/>
            <a:ext cx="52578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en-US" b="1" u="sng" dirty="0" smtClean="0"/>
              <a:t>Just a few Clubs involved in I-LYA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North Cape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Port Clinton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Sandusky Sailing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Vermilion Boat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Cleveland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Edgewater Yacht Club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Mentor Harbor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Erie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Berlin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Alum Creek Sailing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Buckeye Lake Yacht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Eagle Creek Sailing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Hoover Sailing Club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 highlightClick="1"/>
          </p:cNvPr>
          <p:cNvSpPr txBox="1"/>
          <p:nvPr/>
        </p:nvSpPr>
        <p:spPr>
          <a:xfrm>
            <a:off x="1981200" y="2433936"/>
            <a:ext cx="55626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hlinkClick r:id="rId3" action="ppaction://hlinkfile"/>
              </a:rPr>
              <a:t>Optimist Sailor </a:t>
            </a:r>
          </a:p>
          <a:p>
            <a:pPr algn="ctr"/>
            <a:r>
              <a:rPr lang="en-US" sz="6000" b="1" dirty="0" smtClean="0">
                <a:hlinkClick r:id="rId3" action="ppaction://hlinkfile"/>
              </a:rPr>
              <a:t>2015</a:t>
            </a:r>
            <a:endParaRPr lang="en-US" sz="6000" b="1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Sailing Lessons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 smtClean="0"/>
              <a:t>Low student to instructor ratio</a:t>
            </a:r>
          </a:p>
          <a:p>
            <a:r>
              <a:rPr lang="en-US" sz="2400" dirty="0" smtClean="0"/>
              <a:t>Boats are provided by program</a:t>
            </a:r>
          </a:p>
          <a:p>
            <a:pPr lvl="1"/>
            <a:r>
              <a:rPr lang="en-US" sz="2000" dirty="0" smtClean="0"/>
              <a:t>Modified J24 </a:t>
            </a:r>
          </a:p>
          <a:p>
            <a:r>
              <a:rPr lang="en-US" sz="2400" dirty="0" smtClean="0"/>
              <a:t>Charter boats available</a:t>
            </a:r>
          </a:p>
          <a:p>
            <a:endParaRPr lang="en-US" sz="2000" dirty="0" smtClean="0"/>
          </a:p>
        </p:txBody>
      </p:sp>
      <p:pic>
        <p:nvPicPr>
          <p:cNvPr id="5" name="Content Placeholder 5" descr="20170801_15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762375"/>
            <a:ext cx="4876800" cy="2743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Sailing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Boats designed for safety and mobility </a:t>
            </a:r>
          </a:p>
          <a:p>
            <a:pPr lvl="1"/>
            <a:r>
              <a:rPr lang="en-US" dirty="0" smtClean="0"/>
              <a:t>Windrider 17</a:t>
            </a:r>
          </a:p>
          <a:p>
            <a:pPr lvl="1"/>
            <a:r>
              <a:rPr lang="en-US" dirty="0" smtClean="0"/>
              <a:t>Corsair 28</a:t>
            </a:r>
          </a:p>
          <a:p>
            <a:r>
              <a:rPr lang="en-US" sz="2000" dirty="0" smtClean="0"/>
              <a:t>Skilled Skipper on boat at all </a:t>
            </a:r>
            <a:r>
              <a:rPr lang="en-US" sz="2000" dirty="0" smtClean="0"/>
              <a:t>times</a:t>
            </a:r>
          </a:p>
          <a:p>
            <a:r>
              <a:rPr lang="en-US" sz="2000" dirty="0" smtClean="0"/>
              <a:t>Training program to be a skipper</a:t>
            </a:r>
            <a:endParaRPr lang="en-US" sz="2000" dirty="0" smtClean="0"/>
          </a:p>
          <a:p>
            <a:r>
              <a:rPr lang="en-US" sz="2000" dirty="0" smtClean="0"/>
              <a:t>One on One instruction</a:t>
            </a:r>
          </a:p>
          <a:p>
            <a:r>
              <a:rPr lang="en-US" sz="2000" dirty="0" smtClean="0"/>
              <a:t>Indestructible??</a:t>
            </a:r>
          </a:p>
          <a:p>
            <a:endParaRPr lang="en-US" dirty="0"/>
          </a:p>
        </p:txBody>
      </p:sp>
      <p:pic>
        <p:nvPicPr>
          <p:cNvPr id="8" name="Content Placeholder 7" descr="20170802_102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3962400" cy="2228850"/>
          </a:xfrm>
        </p:spPr>
      </p:pic>
      <p:pic>
        <p:nvPicPr>
          <p:cNvPr id="9" name="Picture 8" descr="20170828_173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191000"/>
            <a:ext cx="4199465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52400"/>
            <a:ext cx="5181600" cy="3454400"/>
          </a:xfrm>
        </p:spPr>
      </p:pic>
      <p:pic>
        <p:nvPicPr>
          <p:cNvPr id="6" name="Content Placeholder 5" descr="IMG_1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52900" y="3429000"/>
            <a:ext cx="4610100" cy="3073400"/>
          </a:xfrm>
        </p:spPr>
      </p:pic>
      <p:sp>
        <p:nvSpPr>
          <p:cNvPr id="7" name="TextBox 6"/>
          <p:cNvSpPr txBox="1"/>
          <p:nvPr/>
        </p:nvSpPr>
        <p:spPr>
          <a:xfrm>
            <a:off x="6629400" y="3124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</a:t>
            </a:r>
            <a:r>
              <a:rPr lang="en-US" sz="1200" b="1" dirty="0" err="1" smtClean="0"/>
              <a:t>Ugo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Fonolla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172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Photo by </a:t>
            </a:r>
            <a:r>
              <a:rPr lang="en-US" sz="1400" b="1" dirty="0" err="1" smtClean="0">
                <a:solidFill>
                  <a:schemeClr val="bg1"/>
                </a:solidFill>
              </a:rPr>
              <a:t>Ainhoa</a:t>
            </a:r>
            <a:r>
              <a:rPr lang="en-US" sz="1400" b="1" dirty="0" smtClean="0">
                <a:solidFill>
                  <a:schemeClr val="bg1"/>
                </a:solidFill>
              </a:rPr>
              <a:t> Sanchez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IMG_1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81200"/>
            <a:ext cx="4343344" cy="2894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057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 by </a:t>
            </a:r>
            <a:r>
              <a:rPr lang="en-US" sz="1400" b="1" dirty="0" err="1" smtClean="0"/>
              <a:t>Konrad</a:t>
            </a:r>
            <a:r>
              <a:rPr lang="en-US" sz="1400" b="1" dirty="0" smtClean="0"/>
              <a:t> Frost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762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Any 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029200"/>
            <a:ext cx="3657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Directors:</a:t>
            </a:r>
          </a:p>
          <a:p>
            <a:r>
              <a:rPr lang="en-US" sz="2000" b="1" dirty="0" smtClean="0"/>
              <a:t>MacKenzie Kaufman EMT-B</a:t>
            </a:r>
          </a:p>
          <a:p>
            <a:r>
              <a:rPr lang="en-US" sz="1400" dirty="0" smtClean="0"/>
              <a:t>US Sailing Level 3 Coach</a:t>
            </a:r>
          </a:p>
          <a:p>
            <a:r>
              <a:rPr lang="en-US" sz="2000" b="1" dirty="0" smtClean="0"/>
              <a:t>Suzanne Hartley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Learn@sanduskysailingclub.com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6581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 from the 2017-2018 Volvo Ocean Race</a:t>
            </a:r>
            <a:endParaRPr lang="en-US" sz="1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Sandusky Sailing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Youth Sailing Camps</a:t>
            </a:r>
          </a:p>
          <a:p>
            <a:r>
              <a:rPr lang="en-US" sz="2400" dirty="0" smtClean="0"/>
              <a:t>Adult Sailing Classes</a:t>
            </a:r>
          </a:p>
          <a:p>
            <a:r>
              <a:rPr lang="en-US" sz="2400" dirty="0" smtClean="0"/>
              <a:t>Adaptive Sailing </a:t>
            </a:r>
          </a:p>
          <a:p>
            <a:r>
              <a:rPr lang="en-US" sz="2400" dirty="0" smtClean="0"/>
              <a:t>Community Sailing</a:t>
            </a:r>
          </a:p>
          <a:p>
            <a:endParaRPr lang="en-US" sz="1600" dirty="0"/>
          </a:p>
        </p:txBody>
      </p:sp>
      <p:pic>
        <p:nvPicPr>
          <p:cNvPr id="5" name="Picture 4" descr="20170616_103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8288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170616_103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784263" cy="494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70616_103244.jpg"/>
          <p:cNvPicPr>
            <a:picLocks noChangeAspect="1"/>
          </p:cNvPicPr>
          <p:nvPr/>
        </p:nvPicPr>
        <p:blipFill>
          <a:blip r:embed="rId4" cstate="print"/>
          <a:srcRect t="24559"/>
          <a:stretch>
            <a:fillRect/>
          </a:stretch>
        </p:blipFill>
        <p:spPr>
          <a:xfrm>
            <a:off x="381000" y="4267200"/>
            <a:ext cx="5516000" cy="234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70801_150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96240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Sailing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3531791" cy="576262"/>
          </a:xfrm>
        </p:spPr>
        <p:txBody>
          <a:bodyPr/>
          <a:lstStyle/>
          <a:p>
            <a:r>
              <a:rPr lang="en-US" sz="3600" dirty="0" smtClean="0"/>
              <a:t>Learn to Sail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4351" y="2286000"/>
            <a:ext cx="3747692" cy="4038600"/>
          </a:xfrm>
        </p:spPr>
        <p:txBody>
          <a:bodyPr numCol="1">
            <a:normAutofit/>
          </a:bodyPr>
          <a:lstStyle/>
          <a:p>
            <a:r>
              <a:rPr lang="en-US" sz="2000" dirty="0" smtClean="0"/>
              <a:t>Skill levels</a:t>
            </a:r>
          </a:p>
          <a:p>
            <a:r>
              <a:rPr lang="en-US" sz="2000" dirty="0" smtClean="0"/>
              <a:t>Safety</a:t>
            </a:r>
          </a:p>
          <a:p>
            <a:r>
              <a:rPr lang="en-US" sz="2000" dirty="0" smtClean="0"/>
              <a:t>Cool boat stuff</a:t>
            </a:r>
          </a:p>
          <a:p>
            <a:r>
              <a:rPr lang="en-US" sz="2000" dirty="0" smtClean="0"/>
              <a:t>Skills</a:t>
            </a:r>
          </a:p>
          <a:p>
            <a:r>
              <a:rPr lang="en-US" sz="2000" dirty="0" smtClean="0"/>
              <a:t>Rigging</a:t>
            </a:r>
          </a:p>
          <a:p>
            <a:r>
              <a:rPr lang="en-US" sz="2000" dirty="0" smtClean="0"/>
              <a:t>Team attitude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676400"/>
            <a:ext cx="3542110" cy="576262"/>
          </a:xfrm>
        </p:spPr>
        <p:txBody>
          <a:bodyPr/>
          <a:lstStyle/>
          <a:p>
            <a:r>
              <a:rPr lang="en-US" sz="3600" dirty="0" smtClean="0"/>
              <a:t>Junior Race Team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362200"/>
            <a:ext cx="3746501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Advanced Racing </a:t>
            </a:r>
          </a:p>
          <a:p>
            <a:r>
              <a:rPr lang="en-US" sz="2000" dirty="0" smtClean="0"/>
              <a:t>Traveling Regattas</a:t>
            </a:r>
          </a:p>
          <a:p>
            <a:r>
              <a:rPr lang="en-US" sz="2000" dirty="0" smtClean="0"/>
              <a:t>Different Fleets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sail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05000"/>
            <a:ext cx="7598569" cy="4495800"/>
          </a:xfrm>
        </p:spPr>
        <p:txBody>
          <a:bodyPr numCol="2">
            <a:noAutofit/>
          </a:bodyPr>
          <a:lstStyle/>
          <a:p>
            <a:r>
              <a:rPr lang="en-US" dirty="0" smtClean="0"/>
              <a:t>Skill Evaluation levels</a:t>
            </a:r>
          </a:p>
          <a:p>
            <a:pPr lvl="1"/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Intermediate</a:t>
            </a:r>
          </a:p>
          <a:p>
            <a:pPr lvl="1"/>
            <a:r>
              <a:rPr lang="en-US" dirty="0" smtClean="0"/>
              <a:t>Advanced</a:t>
            </a:r>
          </a:p>
          <a:p>
            <a:r>
              <a:rPr lang="en-US" dirty="0" smtClean="0"/>
              <a:t>Water safety</a:t>
            </a:r>
          </a:p>
          <a:p>
            <a:r>
              <a:rPr lang="en-US" dirty="0" smtClean="0"/>
              <a:t>Sailing safety</a:t>
            </a:r>
          </a:p>
          <a:p>
            <a:r>
              <a:rPr lang="en-US" dirty="0" smtClean="0"/>
              <a:t>Boat anatomy </a:t>
            </a:r>
          </a:p>
          <a:p>
            <a:r>
              <a:rPr lang="en-US" dirty="0" smtClean="0"/>
              <a:t>Points of sail</a:t>
            </a:r>
          </a:p>
          <a:p>
            <a:r>
              <a:rPr lang="en-US" dirty="0" smtClean="0"/>
              <a:t>Knots</a:t>
            </a:r>
          </a:p>
          <a:p>
            <a:r>
              <a:rPr lang="en-US" dirty="0" smtClean="0"/>
              <a:t>Rigging</a:t>
            </a:r>
          </a:p>
          <a:p>
            <a:r>
              <a:rPr lang="en-US" dirty="0" smtClean="0"/>
              <a:t>Team work</a:t>
            </a:r>
          </a:p>
        </p:txBody>
      </p:sp>
      <p:pic>
        <p:nvPicPr>
          <p:cNvPr id="5" name="Picture 4" descr="20170616_103150.jpg"/>
          <p:cNvPicPr>
            <a:picLocks noChangeAspect="1"/>
          </p:cNvPicPr>
          <p:nvPr/>
        </p:nvPicPr>
        <p:blipFill>
          <a:blip r:embed="rId2" cstate="print"/>
          <a:srcRect l="3333" t="5556" r="3333" b="7037"/>
          <a:stretch>
            <a:fillRect/>
          </a:stretch>
        </p:blipFill>
        <p:spPr>
          <a:xfrm>
            <a:off x="3200400" y="2708502"/>
            <a:ext cx="5562600" cy="293029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0727_195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34" y="942975"/>
            <a:ext cx="8619066" cy="48482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803_101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ints of sail blan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777670" cy="3886200"/>
          </a:xfrm>
          <a:prstGeom prst="rect">
            <a:avLst/>
          </a:prstGeom>
        </p:spPr>
      </p:pic>
      <p:pic>
        <p:nvPicPr>
          <p:cNvPr id="5" name="Picture 4" descr="Bow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386139" y="1566862"/>
            <a:ext cx="3409950" cy="1343025"/>
          </a:xfrm>
          <a:prstGeom prst="rect">
            <a:avLst/>
          </a:prstGeom>
        </p:spPr>
      </p:pic>
      <p:pic>
        <p:nvPicPr>
          <p:cNvPr id="6" name="Picture 5" descr="cleat_hitch.gif"/>
          <p:cNvPicPr>
            <a:picLocks noChangeAspect="1"/>
          </p:cNvPicPr>
          <p:nvPr/>
        </p:nvPicPr>
        <p:blipFill>
          <a:blip r:embed="rId4" cstate="print"/>
          <a:srcRect l="1706" t="5063" r="2772" b="29115"/>
          <a:stretch>
            <a:fillRect/>
          </a:stretch>
        </p:blipFill>
        <p:spPr>
          <a:xfrm>
            <a:off x="3886200" y="4572000"/>
            <a:ext cx="4923692" cy="1143000"/>
          </a:xfrm>
          <a:prstGeom prst="rect">
            <a:avLst/>
          </a:prstGeom>
        </p:spPr>
      </p:pic>
      <p:pic>
        <p:nvPicPr>
          <p:cNvPr id="7" name="Picture 6" descr="Figure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648200"/>
            <a:ext cx="2894146" cy="1959750"/>
          </a:xfrm>
          <a:prstGeom prst="rect">
            <a:avLst/>
          </a:prstGeom>
        </p:spPr>
      </p:pic>
      <p:pic>
        <p:nvPicPr>
          <p:cNvPr id="8" name="Picture 7" descr="how-to-tie-a-square-knot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152400"/>
            <a:ext cx="2518028" cy="352524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910958">
            <a:off x="1388412" y="2242676"/>
            <a:ext cx="617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Capsizes</a:t>
            </a:r>
            <a:endParaRPr lang="en-US" dirty="0"/>
          </a:p>
        </p:txBody>
      </p:sp>
      <p:pic>
        <p:nvPicPr>
          <p:cNvPr id="2" name="Picture 1" descr="20170609_153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950" y="228600"/>
            <a:ext cx="3600450" cy="6400801"/>
          </a:xfrm>
          <a:prstGeom prst="rect">
            <a:avLst/>
          </a:prstGeom>
        </p:spPr>
      </p:pic>
      <p:pic>
        <p:nvPicPr>
          <p:cNvPr id="3" name="Picture 2" descr="20170609_153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" y="228600"/>
            <a:ext cx="3600450" cy="6400800"/>
          </a:xfrm>
          <a:prstGeom prst="rect">
            <a:avLst/>
          </a:prstGeom>
        </p:spPr>
      </p:pic>
      <p:pic>
        <p:nvPicPr>
          <p:cNvPr id="5" name="Picture 4" descr="20170609_153534.jpg"/>
          <p:cNvPicPr>
            <a:picLocks noChangeAspect="1"/>
          </p:cNvPicPr>
          <p:nvPr/>
        </p:nvPicPr>
        <p:blipFill>
          <a:blip r:embed="rId4" cstate="print"/>
          <a:srcRect t="17778" b="13333"/>
          <a:stretch>
            <a:fillRect/>
          </a:stretch>
        </p:blipFill>
        <p:spPr>
          <a:xfrm>
            <a:off x="2209800" y="228600"/>
            <a:ext cx="5257800" cy="643918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Race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752600"/>
            <a:ext cx="3746501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Racing </a:t>
            </a:r>
          </a:p>
          <a:p>
            <a:pPr lvl="1"/>
            <a:r>
              <a:rPr lang="en-US" dirty="0" smtClean="0"/>
              <a:t>Tactics </a:t>
            </a:r>
          </a:p>
          <a:p>
            <a:pPr lvl="1"/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Advanced Boat Handling</a:t>
            </a:r>
          </a:p>
          <a:p>
            <a:r>
              <a:rPr lang="en-US" dirty="0" smtClean="0"/>
              <a:t>Traveling Regattas</a:t>
            </a:r>
          </a:p>
          <a:p>
            <a:pPr lvl="1"/>
            <a:r>
              <a:rPr lang="en-US" dirty="0" smtClean="0"/>
              <a:t>Indian to Pennsylvania</a:t>
            </a:r>
          </a:p>
          <a:p>
            <a:r>
              <a:rPr lang="en-US" dirty="0" smtClean="0"/>
              <a:t>4 Different Fleets</a:t>
            </a:r>
          </a:p>
          <a:p>
            <a:pPr lvl="1"/>
            <a:r>
              <a:rPr lang="en-US" dirty="0" smtClean="0"/>
              <a:t>Optimists</a:t>
            </a:r>
          </a:p>
          <a:p>
            <a:pPr lvl="1"/>
            <a:r>
              <a:rPr lang="en-US" dirty="0" smtClean="0"/>
              <a:t>Lasers </a:t>
            </a:r>
          </a:p>
          <a:p>
            <a:pPr lvl="1"/>
            <a:r>
              <a:rPr lang="en-US" dirty="0" smtClean="0"/>
              <a:t>C420</a:t>
            </a:r>
          </a:p>
          <a:p>
            <a:pPr lvl="1"/>
            <a:r>
              <a:rPr lang="en-US" dirty="0" smtClean="0"/>
              <a:t>Thistle</a:t>
            </a:r>
          </a:p>
          <a:p>
            <a:endParaRPr lang="en-US" dirty="0"/>
          </a:p>
        </p:txBody>
      </p:sp>
      <p:pic>
        <p:nvPicPr>
          <p:cNvPr id="1027" name="Picture 3" descr="F:\Pictures&amp;Videos\Phone Pics and Videos\Camera\20150808_144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210" t="26834" r="20755"/>
          <a:stretch>
            <a:fillRect/>
          </a:stretch>
        </p:blipFill>
        <p:spPr bwMode="auto">
          <a:xfrm>
            <a:off x="4495800" y="1752600"/>
            <a:ext cx="4162616" cy="2446116"/>
          </a:xfrm>
          <a:prstGeom prst="rect">
            <a:avLst/>
          </a:prstGeom>
          <a:noFill/>
        </p:spPr>
      </p:pic>
      <p:pic>
        <p:nvPicPr>
          <p:cNvPr id="1026" name="Picture 2" descr="F:\Pictures&amp;Videos\pics\me at bay week\2011 laser\_NP24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66384"/>
            <a:ext cx="4648200" cy="22992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tf00001238</Template>
  <TotalTime>4556</TotalTime>
  <Words>233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Slide 1</vt:lpstr>
      <vt:lpstr>Sandusky Sailing Center</vt:lpstr>
      <vt:lpstr>Youth Sailing</vt:lpstr>
      <vt:lpstr>Learn to sail</vt:lpstr>
      <vt:lpstr>Slide 5</vt:lpstr>
      <vt:lpstr>Slide 6</vt:lpstr>
      <vt:lpstr>Slide 7</vt:lpstr>
      <vt:lpstr>Slide 8</vt:lpstr>
      <vt:lpstr>Junior Race Team</vt:lpstr>
      <vt:lpstr>Slide 10</vt:lpstr>
      <vt:lpstr>Slide 11</vt:lpstr>
      <vt:lpstr>Adult Sailing Lessons</vt:lpstr>
      <vt:lpstr>Adaptive Sailing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Sandusky Sailing Center</dc:title>
  <dc:creator>Mic</dc:creator>
  <cp:lastModifiedBy>Mic</cp:lastModifiedBy>
  <cp:revision>289</cp:revision>
  <dcterms:created xsi:type="dcterms:W3CDTF">2017-11-07T15:37:01Z</dcterms:created>
  <dcterms:modified xsi:type="dcterms:W3CDTF">2018-02-17T18:11:52Z</dcterms:modified>
</cp:coreProperties>
</file>